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</p:sldMasterIdLst>
  <p:notesMasterIdLst>
    <p:notesMasterId r:id="rId8"/>
  </p:notesMasterIdLst>
  <p:handoutMasterIdLst>
    <p:handoutMasterId r:id="rId9"/>
  </p:handoutMasterIdLst>
  <p:sldIdLst>
    <p:sldId id="270" r:id="rId2"/>
    <p:sldId id="271" r:id="rId3"/>
    <p:sldId id="275" r:id="rId4"/>
    <p:sldId id="276" r:id="rId5"/>
    <p:sldId id="277" r:id="rId6"/>
    <p:sldId id="278" r:id="rId7"/>
  </p:sldIdLst>
  <p:sldSz cx="12192000" cy="6858000"/>
  <p:notesSz cx="7315200" cy="9601200"/>
  <p:custDataLst>
    <p:tags r:id="rId1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A5A"/>
    <a:srgbClr val="296B7F"/>
    <a:srgbClr val="003F4E"/>
    <a:srgbClr val="25529B"/>
    <a:srgbClr val="214171"/>
    <a:srgbClr val="579FDB"/>
    <a:srgbClr val="7BA8DF"/>
    <a:srgbClr val="93B8E5"/>
    <a:srgbClr val="95CEFD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 autoAdjust="0"/>
    <p:restoredTop sz="92969" autoAdjust="0"/>
  </p:normalViewPr>
  <p:slideViewPr>
    <p:cSldViewPr snapToGrid="0">
      <p:cViewPr varScale="1">
        <p:scale>
          <a:sx n="124" d="100"/>
          <a:sy n="124" d="100"/>
        </p:scale>
        <p:origin x="1422" y="6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70583" cy="48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9" tIns="48320" rIns="96639" bIns="48320" numCol="1" anchor="t" anchorCtr="0" compatLnSpc="1">
            <a:prstTxWarp prst="textNoShape">
              <a:avLst/>
            </a:prstTxWarp>
          </a:bodyPr>
          <a:lstStyle>
            <a:lvl1pPr defTabSz="966479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2963" y="0"/>
            <a:ext cx="3170583" cy="48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9" tIns="48320" rIns="96639" bIns="48320" numCol="1" anchor="t" anchorCtr="0" compatLnSpc="1">
            <a:prstTxWarp prst="textNoShape">
              <a:avLst/>
            </a:prstTxWarp>
          </a:bodyPr>
          <a:lstStyle>
            <a:lvl1pPr algn="r" defTabSz="966479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19173"/>
            <a:ext cx="3170583" cy="48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9" tIns="48320" rIns="96639" bIns="48320" numCol="1" anchor="b" anchorCtr="0" compatLnSpc="1">
            <a:prstTxWarp prst="textNoShape">
              <a:avLst/>
            </a:prstTxWarp>
          </a:bodyPr>
          <a:lstStyle>
            <a:lvl1pPr defTabSz="966479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2963" y="9119173"/>
            <a:ext cx="3170583" cy="48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9" tIns="48320" rIns="96639" bIns="48320" numCol="1" anchor="b" anchorCtr="0" compatLnSpc="1">
            <a:prstTxWarp prst="textNoShape">
              <a:avLst/>
            </a:prstTxWarp>
          </a:bodyPr>
          <a:lstStyle>
            <a:lvl1pPr algn="r" defTabSz="966479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4F10F6EE-F1C6-40F7-B270-54FB0CD3BF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12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jpeg>
</file>

<file path=ppt/media/image13.jpeg>
</file>

<file path=ppt/media/image2.png>
</file>

<file path=ppt/media/image3.gif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80522" cy="472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37" tIns="47418" rIns="94837" bIns="4741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34678" y="0"/>
            <a:ext cx="3180522" cy="472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37" tIns="47418" rIns="94837" bIns="4741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39738" y="708025"/>
            <a:ext cx="6435725" cy="36210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54158" y="4564505"/>
            <a:ext cx="5406887" cy="4328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37" tIns="47418" rIns="94837" bIns="474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9010"/>
            <a:ext cx="3180522" cy="472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37" tIns="47418" rIns="94837" bIns="4741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34678" y="9129010"/>
            <a:ext cx="3180522" cy="472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37" tIns="47418" rIns="94837" bIns="4741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C34D23AD-E538-4E71-9BEF-0816F0B795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301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70549" indent="-296365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85461" indent="-237093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59644" indent="-237093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133829" indent="-237093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608013" indent="-23709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82196" indent="-23709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556381" indent="-23709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030564" indent="-23709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0C013E0-628E-4FE4-9A0D-A3C31AC61A49}" type="slidenum">
              <a:rPr lang="en-US" smtClean="0"/>
              <a:pPr eaLnBrk="1" hangingPunct="1"/>
              <a:t>1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9738" y="708025"/>
            <a:ext cx="6435725" cy="3621088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708025"/>
            <a:ext cx="6435725" cy="3621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4D23AD-E538-4E71-9BEF-0816F0B795E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89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708025"/>
            <a:ext cx="6435725" cy="3621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4D23AD-E538-4E71-9BEF-0816F0B795E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56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708025"/>
            <a:ext cx="6435725" cy="3621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4D23AD-E538-4E71-9BEF-0816F0B795E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90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708025"/>
            <a:ext cx="6435725" cy="3621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4D23AD-E538-4E71-9BEF-0816F0B795E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57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9738" y="708025"/>
            <a:ext cx="6435725" cy="36210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34D23AD-E538-4E71-9BEF-0816F0B795E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20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ingle 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987800"/>
            <a:ext cx="12192000" cy="2870201"/>
          </a:xfrm>
          <a:prstGeom prst="rect">
            <a:avLst/>
          </a:prstGeom>
          <a:solidFill>
            <a:srgbClr val="296B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9" name="Picture 8" descr="FNLCR Lab Technician  Image" title="FNLCR Lab Technician Image"/>
          <p:cNvPicPr>
            <a:picLocks noChangeAspect="1"/>
          </p:cNvPicPr>
          <p:nvPr userDrawn="1"/>
        </p:nvPicPr>
        <p:blipFill rotWithShape="1">
          <a:blip r:embed="rId2"/>
          <a:srcRect l="-19" t="20100" r="19" b="13607"/>
          <a:stretch/>
        </p:blipFill>
        <p:spPr>
          <a:xfrm>
            <a:off x="-2345" y="176525"/>
            <a:ext cx="12194345" cy="4352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12192000" cy="1027376"/>
          </a:xfrm>
          <a:prstGeom prst="rect">
            <a:avLst/>
          </a:prstGeom>
          <a:solidFill>
            <a:srgbClr val="003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08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06451" y="4389406"/>
            <a:ext cx="10496549" cy="868363"/>
          </a:xfrm>
          <a:effectLst/>
        </p:spPr>
        <p:txBody>
          <a:bodyPr/>
          <a:lstStyle>
            <a:lvl1pPr>
              <a:lnSpc>
                <a:spcPct val="95000"/>
              </a:lnSpc>
              <a:defRPr sz="2600" b="1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06451" y="5347462"/>
            <a:ext cx="7844367" cy="870744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Box 10" descr="HHS/NIH/NCI/FFRDC Text" title="HHS/NIH/NCI/FFRDC Text"/>
          <p:cNvSpPr txBox="1"/>
          <p:nvPr userDrawn="1"/>
        </p:nvSpPr>
        <p:spPr>
          <a:xfrm>
            <a:off x="1751214" y="6359120"/>
            <a:ext cx="1037428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 fontAlgn="base">
              <a:spcBef>
                <a:spcPts val="0"/>
              </a:spcBef>
              <a:buNone/>
            </a:pPr>
            <a:r>
              <a:rPr lang="en-US" sz="800" dirty="0"/>
              <a:t>DEPARTMENT OF HEALTH AND HUMAN SERVICES • National Institutes of Health • National Cancer Institute</a:t>
            </a:r>
          </a:p>
          <a:p>
            <a:pPr marL="0" indent="0" algn="r" fontAlgn="base">
              <a:spcBef>
                <a:spcPts val="600"/>
              </a:spcBef>
              <a:buNone/>
            </a:pPr>
            <a:r>
              <a:rPr lang="en-US" sz="800" dirty="0"/>
              <a:t>Frederick National Laboratory is a Federally Funded Research and Development Center</a:t>
            </a:r>
            <a:r>
              <a:rPr lang="en-US" sz="800" baseline="0" dirty="0"/>
              <a:t> </a:t>
            </a:r>
            <a:r>
              <a:rPr lang="en-US" sz="800" dirty="0"/>
              <a:t>operated by </a:t>
            </a:r>
            <a:r>
              <a:rPr lang="en-US" sz="800" dirty="0" err="1"/>
              <a:t>Leidos</a:t>
            </a:r>
            <a:r>
              <a:rPr lang="en-US" sz="800" dirty="0"/>
              <a:t> Biomedical Research, Inc., for the National Cancer Institute</a:t>
            </a:r>
          </a:p>
        </p:txBody>
      </p:sp>
      <p:pic>
        <p:nvPicPr>
          <p:cNvPr id="13" name="Picture 12" descr="FNLCR Text Treatment with NCI Subtext" title="FNLCR Text Treatment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108" y="167066"/>
            <a:ext cx="3431858" cy="73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5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/ F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417" y="1363741"/>
            <a:ext cx="10977033" cy="4724400"/>
          </a:xfrm>
        </p:spPr>
        <p:txBody>
          <a:bodyPr/>
          <a:lstStyle>
            <a:lvl1pPr>
              <a:spcBef>
                <a:spcPts val="1000"/>
              </a:spcBef>
              <a:buClr>
                <a:srgbClr val="0C5A5A"/>
              </a:buClr>
              <a:defRPr sz="2000"/>
            </a:lvl1pPr>
            <a:lvl2pPr>
              <a:spcBef>
                <a:spcPts val="1000"/>
              </a:spcBef>
              <a:buClr>
                <a:srgbClr val="0C5A5A"/>
              </a:buClr>
              <a:defRPr sz="1800"/>
            </a:lvl2pPr>
            <a:lvl3pPr>
              <a:spcBef>
                <a:spcPts val="1000"/>
              </a:spcBef>
              <a:buClr>
                <a:srgbClr val="0C5A5A"/>
              </a:buClr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A090F8D-2E91-45E8-9D37-A3B45C7194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5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3724275"/>
            <a:ext cx="11595100" cy="571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3911601"/>
            <a:ext cx="10363200" cy="1362075"/>
          </a:xfrm>
        </p:spPr>
        <p:txBody>
          <a:bodyPr anchor="t"/>
          <a:lstStyle>
            <a:lvl1pPr algn="l">
              <a:defRPr sz="1600" b="0" i="0" cap="none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144714"/>
            <a:ext cx="10363200" cy="1500187"/>
          </a:xfrm>
        </p:spPr>
        <p:txBody>
          <a:bodyPr anchor="b"/>
          <a:lstStyle>
            <a:lvl1pPr marL="0" indent="0">
              <a:buNone/>
              <a:defRPr sz="2400" b="1" i="0">
                <a:solidFill>
                  <a:srgbClr val="0C5A5A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2176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gi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47778"/>
          </a:xfrm>
          <a:prstGeom prst="rect">
            <a:avLst/>
          </a:prstGeom>
          <a:solidFill>
            <a:srgbClr val="003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3185" y="1381125"/>
            <a:ext cx="10977033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7417" y="0"/>
            <a:ext cx="878628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Picture 4" descr="FNLCR Text Treatment Image" title="FNLCR Text Treatment Image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479" y="137317"/>
            <a:ext cx="890125" cy="97811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A090F8D-2E91-45E8-9D37-A3B45C7194D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0" r:id="rId1"/>
    <p:sldLayoutId id="2147484182" r:id="rId2"/>
    <p:sldLayoutId id="2147484183" r:id="rId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400" b="1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tabLst>
          <a:tab pos="4400550" algn="l"/>
        </a:tabLst>
        <a:defRPr sz="2600" b="1">
          <a:solidFill>
            <a:schemeClr val="bg1"/>
          </a:solidFill>
          <a:latin typeface="Arial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 i="1">
          <a:solidFill>
            <a:srgbClr val="0C479D"/>
          </a:solidFill>
          <a:latin typeface="Arial" pitchFamily="34" charset="0"/>
        </a:defRPr>
      </a:lvl9pPr>
    </p:titleStyle>
    <p:bodyStyle>
      <a:lvl1pPr marL="287338" indent="-287338" algn="l" rtl="0" eaLnBrk="0" fontAlgn="base" hangingPunct="0">
        <a:lnSpc>
          <a:spcPct val="95000"/>
        </a:lnSpc>
        <a:spcBef>
          <a:spcPts val="1000"/>
        </a:spcBef>
        <a:spcAft>
          <a:spcPct val="0"/>
        </a:spcAft>
        <a:buClr>
          <a:srgbClr val="296B7F"/>
        </a:buClr>
        <a:buChar char="•"/>
        <a:defRPr sz="2000" b="1">
          <a:solidFill>
            <a:schemeClr val="tx1"/>
          </a:solidFill>
          <a:latin typeface="+mn-lt"/>
          <a:ea typeface="+mn-ea"/>
          <a:cs typeface="+mn-cs"/>
        </a:defRPr>
      </a:lvl1pPr>
      <a:lvl2pPr marL="687388" indent="-285750" algn="l" rtl="0" eaLnBrk="0" fontAlgn="base" hangingPunct="0">
        <a:lnSpc>
          <a:spcPct val="95000"/>
        </a:lnSpc>
        <a:spcBef>
          <a:spcPts val="1000"/>
        </a:spcBef>
        <a:spcAft>
          <a:spcPct val="0"/>
        </a:spcAft>
        <a:buClr>
          <a:srgbClr val="296B7F"/>
        </a:buClr>
        <a:buFont typeface="Arial" charset="0"/>
        <a:buChar char="–"/>
        <a:defRPr sz="1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95000"/>
        </a:lnSpc>
        <a:spcBef>
          <a:spcPts val="1000"/>
        </a:spcBef>
        <a:spcAft>
          <a:spcPct val="0"/>
        </a:spcAft>
        <a:buClr>
          <a:srgbClr val="296B7F"/>
        </a:buClr>
        <a:buChar char="•"/>
        <a:defRPr sz="1800">
          <a:solidFill>
            <a:schemeClr val="tx1"/>
          </a:solidFill>
          <a:latin typeface="+mn-lt"/>
        </a:defRPr>
      </a:lvl3pPr>
      <a:lvl4pPr marL="1485900" indent="-228600" algn="l" rtl="0" eaLnBrk="0" fontAlgn="base" hangingPunct="0">
        <a:lnSpc>
          <a:spcPct val="95000"/>
        </a:lnSpc>
        <a:spcBef>
          <a:spcPts val="1000"/>
        </a:spcBef>
        <a:spcAft>
          <a:spcPct val="0"/>
        </a:spcAft>
        <a:buClr>
          <a:srgbClr val="296B7F"/>
        </a:buClr>
        <a:buFont typeface="Arial" panose="020B0604020202020204" pitchFamily="34" charset="0"/>
        <a:buChar char="–"/>
        <a:defRPr sz="1800">
          <a:solidFill>
            <a:schemeClr val="tx1"/>
          </a:solidFill>
          <a:latin typeface="+mn-lt"/>
        </a:defRPr>
      </a:lvl4pPr>
      <a:lvl5pPr marL="1828800" indent="-228600" algn="l" rtl="0" eaLnBrk="0" fontAlgn="base" hangingPunct="0">
        <a:lnSpc>
          <a:spcPct val="95000"/>
        </a:lnSpc>
        <a:spcBef>
          <a:spcPct val="45000"/>
        </a:spcBef>
        <a:spcAft>
          <a:spcPct val="0"/>
        </a:spcAft>
        <a:buClr>
          <a:srgbClr val="C00000"/>
        </a:buClr>
        <a:buChar char="»"/>
        <a:defRPr sz="2000">
          <a:solidFill>
            <a:schemeClr val="tx1"/>
          </a:solidFill>
          <a:latin typeface="+mn-lt"/>
        </a:defRPr>
      </a:lvl5pPr>
      <a:lvl6pPr marL="22860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6pPr>
      <a:lvl7pPr marL="27432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7pPr>
      <a:lvl8pPr marL="32004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8pPr>
      <a:lvl9pPr marL="3657600" indent="-2286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rgbClr val="0C479D"/>
        </a:buClr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rederick.cancer.gov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Frederick National Laboratory for Cancer Research</a:t>
            </a:r>
          </a:p>
        </p:txBody>
      </p:sp>
      <p:sp>
        <p:nvSpPr>
          <p:cNvPr id="5123" name="Rectangle 11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</a:t>
            </a:r>
            <a:br>
              <a:rPr lang="en-US" dirty="0"/>
            </a:br>
            <a:r>
              <a:rPr lang="en-US" sz="1400" b="0" dirty="0"/>
              <a:t>Title, Affiliation</a:t>
            </a:r>
          </a:p>
          <a:p>
            <a:r>
              <a:rPr lang="en-US" sz="1400" b="0" dirty="0"/>
              <a:t>Date 1, 2018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97417" y="0"/>
            <a:ext cx="8786283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Frederick National Laboratory HQ</a:t>
            </a:r>
            <a:br>
              <a:rPr lang="en-US" dirty="0"/>
            </a:br>
            <a:r>
              <a:rPr lang="en-US" dirty="0"/>
              <a:t>Advanced Technology Research Facility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497417" y="4903838"/>
            <a:ext cx="10977033" cy="23907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dirty="0"/>
              <a:t>Focus on cancer, AIDS, rapid response to emerging infectious diseases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Basic, translational, preclinical science; technology development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Provide access to advanced technologies, expertise, collaboration, partnerships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Biopharmaceutical development, production; clinical trials support internationally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090F8D-2E91-45E8-9D37-A3B45C7194D7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 descr="ATRF Photo" title="ATRF Photo">
            <a:extLst>
              <a:ext uri="{FF2B5EF4-FFF2-40B4-BE49-F238E27FC236}">
                <a16:creationId xmlns:a16="http://schemas.microsoft.com/office/drawing/2014/main" id="{654E958A-5F17-446A-B2F3-9BAA7B0209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92" r="4814" b="5118"/>
          <a:stretch/>
        </p:blipFill>
        <p:spPr>
          <a:xfrm>
            <a:off x="0" y="1246238"/>
            <a:ext cx="12192000" cy="356911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1526117" y="1628608"/>
            <a:ext cx="5088535" cy="4724400"/>
          </a:xfrm>
        </p:spPr>
        <p:txBody>
          <a:bodyPr/>
          <a:lstStyle/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Genetics and Genomics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Proteins and Proteomics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Integrated </a:t>
            </a:r>
            <a:r>
              <a:rPr lang="en-US" i="1" dirty="0"/>
              <a:t>in vivo </a:t>
            </a:r>
            <a:r>
              <a:rPr lang="en-US" dirty="0"/>
              <a:t>Services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Imaging and Nanotechnology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Advanced Biomedical Computing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Laboratory Animal Sciences</a:t>
            </a:r>
          </a:p>
          <a:p>
            <a:pPr marL="0" indent="0" eaLnBrk="1" hangingPunct="1">
              <a:spcBef>
                <a:spcPts val="200"/>
              </a:spcBef>
              <a:spcAft>
                <a:spcPts val="3000"/>
              </a:spcAft>
              <a:buNone/>
              <a:defRPr/>
            </a:pPr>
            <a:r>
              <a:rPr lang="en-US" dirty="0"/>
              <a:t>Biopharmaceutical Development</a:t>
            </a:r>
            <a:endParaRPr lang="en-US" altLang="en-US" dirty="0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Scientific Expertise and Technologies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090F8D-2E91-45E8-9D37-A3B45C7194D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2" descr="Genetics and Genomics Robot Image" title="Alt">
            <a:extLst>
              <a:ext uri="{FF2B5EF4-FFF2-40B4-BE49-F238E27FC236}">
                <a16:creationId xmlns:a16="http://schemas.microsoft.com/office/drawing/2014/main" id="{760500FC-F2B0-4947-83B7-E231388B95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"/>
          <a:stretch/>
        </p:blipFill>
        <p:spPr bwMode="auto">
          <a:xfrm>
            <a:off x="542699" y="1414145"/>
            <a:ext cx="829350" cy="768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Proteins and Proteomics Figure Image" title="Alt">
            <a:extLst>
              <a:ext uri="{FF2B5EF4-FFF2-40B4-BE49-F238E27FC236}">
                <a16:creationId xmlns:a16="http://schemas.microsoft.com/office/drawing/2014/main" id="{76D7BE67-B79A-4BBD-9D87-B2A9617C0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25" y="2194655"/>
            <a:ext cx="884315" cy="65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 descr="Imaging and Nanotechnology Image" title="Alt">
            <a:extLst>
              <a:ext uri="{FF2B5EF4-FFF2-40B4-BE49-F238E27FC236}">
                <a16:creationId xmlns:a16="http://schemas.microsoft.com/office/drawing/2014/main" id="{A49A96E0-56AE-4889-A823-D5188AC02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99" y="3528720"/>
            <a:ext cx="829350" cy="741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 descr="Intergrated in vivo Services Mouse Image" title="Alt">
            <a:extLst>
              <a:ext uri="{FF2B5EF4-FFF2-40B4-BE49-F238E27FC236}">
                <a16:creationId xmlns:a16="http://schemas.microsoft.com/office/drawing/2014/main" id="{3BAB8BC5-C70F-4C84-9381-9561081E8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99" y="2878695"/>
            <a:ext cx="829350" cy="745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6" descr="LASP Mouse/DNA Image" title="Alt">
            <a:extLst>
              <a:ext uri="{FF2B5EF4-FFF2-40B4-BE49-F238E27FC236}">
                <a16:creationId xmlns:a16="http://schemas.microsoft.com/office/drawing/2014/main" id="{BA900B3F-8228-49FB-BD4B-43F42E3D31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t="3100" r="3045" b="3571"/>
          <a:stretch/>
        </p:blipFill>
        <p:spPr bwMode="auto">
          <a:xfrm>
            <a:off x="645242" y="5014766"/>
            <a:ext cx="671052" cy="604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7" descr="BDP Vial Image" title="Alt">
            <a:extLst>
              <a:ext uri="{FF2B5EF4-FFF2-40B4-BE49-F238E27FC236}">
                <a16:creationId xmlns:a16="http://schemas.microsoft.com/office/drawing/2014/main" id="{365F110E-8BB8-45B5-B6AA-FD7F748F5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99" y="5634494"/>
            <a:ext cx="836972" cy="73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 descr="Advanced Biomedical Computing Image" title="Alt">
            <a:extLst>
              <a:ext uri="{FF2B5EF4-FFF2-40B4-BE49-F238E27FC236}">
                <a16:creationId xmlns:a16="http://schemas.microsoft.com/office/drawing/2014/main" id="{1F6769B9-9804-48CB-9A35-C078AECC5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99" y="4260899"/>
            <a:ext cx="826768" cy="74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6688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Frederick National Laboratory Global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090F8D-2E91-45E8-9D37-A3B45C7194D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4" name="Picture 7" descr="FNLCR Global Support  Map Image" title="Alt">
            <a:extLst>
              <a:ext uri="{FF2B5EF4-FFF2-40B4-BE49-F238E27FC236}">
                <a16:creationId xmlns:a16="http://schemas.microsoft.com/office/drawing/2014/main" id="{0CE46140-AD33-47F0-8D34-BDCCA3E7A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261" y="1447801"/>
            <a:ext cx="9287479" cy="496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546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503344" y="1631951"/>
            <a:ext cx="10977033" cy="4724400"/>
          </a:xfrm>
        </p:spPr>
        <p:txBody>
          <a:bodyPr/>
          <a:lstStyle/>
          <a:p>
            <a:pPr>
              <a:spcBef>
                <a:spcPts val="1400"/>
              </a:spcBef>
              <a:defRPr/>
            </a:pPr>
            <a:r>
              <a:rPr lang="en-US" altLang="en-US" dirty="0"/>
              <a:t>FDA-approved drug for childhood cancer, pediatric neuroblastoma (ch14.18) 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RAS cancers – protein/membrane complex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Zika, Ebola – NIAID-funded vaccine production, trials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Nanotechnology – with Amgen AstraZeneca, Pfizer, others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HPV serology lab, dose study 3-to-2, oral protection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NCI-DOE partnership – ATOM  to speed preclinical drug development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Cryo-electron microscopy, shared facility – near atomic resolution</a:t>
            </a:r>
          </a:p>
          <a:p>
            <a:pPr>
              <a:spcBef>
                <a:spcPts val="1400"/>
              </a:spcBef>
              <a:defRPr/>
            </a:pPr>
            <a:r>
              <a:rPr lang="en-US" altLang="en-US" dirty="0"/>
              <a:t>Instrumental role in protecting nation’s blood supply from HIV (1980s)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Highlights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090F8D-2E91-45E8-9D37-A3B45C7194D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65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frederick.cancer.gov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090F8D-2E91-45E8-9D37-A3B45C7194D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Content Placeholder 6" descr="FNLCR Website Home Page Image" title="Alt">
            <a:hlinkClick r:id="rId3"/>
            <a:extLst>
              <a:ext uri="{FF2B5EF4-FFF2-40B4-BE49-F238E27FC236}">
                <a16:creationId xmlns:a16="http://schemas.microsoft.com/office/drawing/2014/main" id="{4D9417AC-6DC1-4FC5-88F0-9B77E1C12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71800" y="1597025"/>
            <a:ext cx="6248400" cy="4724400"/>
          </a:xfrm>
          <a:ln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115983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PROFILE" val="C:\WINNT\System32\spool\DRIVERS\COLOR\RCVD65.ICM"/>
  <p:tag name="DESTINATIONPROFILE" val="C:\WINNT\System32\spool\DRIVERS\COLOR\BdRm Proj_4-17-03_1.icc"/>
  <p:tag name="RI" val="0"/>
  <p:tag name="VIEW" val="MONITOR"/>
</p:tagLst>
</file>

<file path=ppt/theme/theme1.xml><?xml version="1.0" encoding="utf-8"?>
<a:theme xmlns:a="http://schemas.openxmlformats.org/drawingml/2006/main" name="3_Default Design">
  <a:themeElements>
    <a:clrScheme name="Frederick National Laboratory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96B7F"/>
      </a:accent1>
      <a:accent2>
        <a:srgbClr val="003F4E"/>
      </a:accent2>
      <a:accent3>
        <a:srgbClr val="ECBA4C"/>
      </a:accent3>
      <a:accent4>
        <a:srgbClr val="B0B37B"/>
      </a:accent4>
      <a:accent5>
        <a:srgbClr val="D07C2C"/>
      </a:accent5>
      <a:accent6>
        <a:srgbClr val="6C7627"/>
      </a:accent6>
      <a:hlink>
        <a:srgbClr val="6F9ABB"/>
      </a:hlink>
      <a:folHlink>
        <a:srgbClr val="77340D"/>
      </a:folHlink>
    </a:clrScheme>
    <a:fontScheme name="3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1989</TotalTime>
  <Words>175</Words>
  <Application>Microsoft Office PowerPoint</Application>
  <PresentationFormat>Widescreen</PresentationFormat>
  <Paragraphs>38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3_Default Design</vt:lpstr>
      <vt:lpstr>Frederick National Laboratory for Cancer Research</vt:lpstr>
      <vt:lpstr>Frederick National Laboratory HQ Advanced Technology Research Facility</vt:lpstr>
      <vt:lpstr>Scientific Expertise and Technologies</vt:lpstr>
      <vt:lpstr>Frederick National Laboratory Global</vt:lpstr>
      <vt:lpstr>Scientific Highlights</vt:lpstr>
      <vt:lpstr>frederick.cancer.gov</vt:lpstr>
    </vt:vector>
  </TitlesOfParts>
  <Manager/>
  <Company>NCI at Frederick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FNLCR Blue PPTOSS Template</dc:title>
  <dc:subject>FNLCR Blue PPTOSS Template</dc:subject>
  <dc:creator>NCI at Frederick</dc:creator>
  <cp:keywords>FNLCR Blue PPTOSS Template</cp:keywords>
  <dc:description/>
  <cp:lastModifiedBy>Kane, Allen (NIH/NCI) [C]</cp:lastModifiedBy>
  <cp:revision>160</cp:revision>
  <cp:lastPrinted>2015-11-10T17:26:07Z</cp:lastPrinted>
  <dcterms:created xsi:type="dcterms:W3CDTF">2007-01-16T17:20:08Z</dcterms:created>
  <dcterms:modified xsi:type="dcterms:W3CDTF">2019-07-31T20:32:02Z</dcterms:modified>
  <cp:category>FNLCR Blue PPTOSS Template</cp:category>
</cp:coreProperties>
</file>

<file path=docProps/thumbnail.jpeg>
</file>